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340768"/>
            <a:ext cx="8784976" cy="2520280"/>
          </a:xfrm>
        </p:spPr>
        <p:txBody>
          <a:bodyPr>
            <a:normAutofit fontScale="90000"/>
          </a:bodyPr>
          <a:lstStyle/>
          <a:p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b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</a:br>
            <a:r>
              <a:rPr lang="ru-RU" sz="5000" b="1" dirty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Smoothed Particle Hydrodynamics</a:t>
            </a:r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</a:t>
            </a:r>
            <a:endParaRPr lang="ru-RU" sz="5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9712" y="4869160"/>
            <a:ext cx="7149752" cy="1800200"/>
          </a:xfrm>
        </p:spPr>
        <p:txBody>
          <a:bodyPr>
            <a:normAutofit/>
          </a:bodyPr>
          <a:lstStyle/>
          <a:p>
            <a:pPr algn="r"/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Работу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выполнили:</a:t>
            </a:r>
            <a:endParaRPr lang="ru-RU" sz="3000" dirty="0" smtClean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  <a:p>
            <a:pPr algn="r"/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Факирян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Андраник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Б03-204</a:t>
            </a:r>
          </a:p>
          <a:p>
            <a:pPr algn="r"/>
            <a:r>
              <a:rPr lang="ru-RU" sz="300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Антон Ильин Б03-205</a:t>
            </a:r>
            <a:endParaRPr lang="ru-RU" sz="3000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Зададим функцию ядра как кубический сплайн и она, примерно,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будет иметь следующий вид:</a:t>
                </a:r>
              </a:p>
              <a:p>
                <a:pPr marL="0" indent="0" algn="di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1−3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+3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г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𝜀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,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=0,7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для двумерной 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  <a:blipFill rotWithShape="1">
                <a:blip r:embed="rId3"/>
                <a:stretch>
                  <a:fillRect l="-1619" t="-2826" r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37242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8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Производная же от неё: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+9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−3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</a:rPr>
                      <m:t>2,8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mtClean="0">
                    <a:solidFill>
                      <a:srgbClr val="FFFF00"/>
                    </a:solidFill>
                  </a:rPr>
                  <a:t>для двумерной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  <a:blipFill rotWithShape="1">
                <a:blip r:embed="rId3"/>
                <a:stretch>
                  <a:fillRect l="-1754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44" y="2708920"/>
            <a:ext cx="36766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2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r>
                  <a:rPr lang="ru-RU" sz="3200" dirty="0">
                    <a:solidFill>
                      <a:srgbClr val="FFFF00"/>
                    </a:solidFill>
                  </a:rPr>
                  <a:t>г</a:t>
                </a:r>
                <a:r>
                  <a:rPr lang="ru-RU" sz="32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  <m:r>
                      <a:rPr lang="ru-RU" sz="3200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f>
                      <m:f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200" dirty="0" smtClean="0">
                    <a:solidFill>
                      <a:srgbClr val="FFFF00"/>
                    </a:solidFill>
                  </a:rPr>
                  <a:t> .</a:t>
                </a:r>
                <a:endParaRPr lang="ru-RU" sz="32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blipFill rotWithShape="1">
                <a:blip r:embed="rId2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Стандартные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уравнения: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𝜌𝛻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𝜗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−1)</m:t>
                      </m:r>
                    </m:oMath>
                  </m:oMathPara>
                </a14:m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  <a:blipFill rotWithShape="1">
                <a:blip r:embed="rId4"/>
                <a:stretch>
                  <a:fillRect l="-1639" t="-1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Итак, финальный вид стандартных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уравнений: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f>
                            <m:f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г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𝑅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</m:acc>
                    <m:f>
                      <m:fPr>
                        <m:ctrlPr>
                          <a:rPr lang="ru-RU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.</a:t>
                </a:r>
                <a:endParaRPr lang="en-US" sz="3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  <a:blipFill rotWithShape="1">
                <a:blip r:embed="rId3"/>
                <a:stretch>
                  <a:fillRect l="-1417" t="-1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9001000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Модифицированные уравнения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3" y="2441452"/>
            <a:ext cx="5688631" cy="42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17" y="2441452"/>
            <a:ext cx="6101501" cy="433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008112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Терминология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708920"/>
            <a:ext cx="8928992" cy="3312368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(далее – </a:t>
            </a:r>
            <a:r>
              <a:rPr lang="en-US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SPH</a:t>
            </a:r>
            <a:r>
              <a:rPr lang="en-US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 –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вычислительный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 моделирования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сплошных сред: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жидкостей, газов,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твёрдых тел…</a:t>
            </a:r>
            <a:endParaRPr lang="ru-RU" sz="3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https://i.ytimg.com/vi/8NewnCAl4UQ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92" y="3284984"/>
            <a:ext cx="4511148" cy="253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35" y="1124744"/>
            <a:ext cx="8928992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Методы моделирования жидкостей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4077072"/>
            <a:ext cx="187220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Классификация методов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44924" y="3014751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личности, его основавшей	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44924" y="5157192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наличию сетки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04048" y="2436101"/>
            <a:ext cx="1692273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Эйлера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4048" y="3643908"/>
            <a:ext cx="1944217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Лагранжа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4047" y="4581128"/>
            <a:ext cx="1944217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Бессеточный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04048" y="5805264"/>
            <a:ext cx="169227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24328" y="4113076"/>
            <a:ext cx="144016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stCxn id="5" idx="3"/>
            <a:endCxn id="6" idx="1"/>
          </p:cNvCxnSpPr>
          <p:nvPr/>
        </p:nvCxnSpPr>
        <p:spPr>
          <a:xfrm flipV="1">
            <a:off x="2051720" y="3338787"/>
            <a:ext cx="493204" cy="1062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5" idx="3"/>
            <a:endCxn id="7" idx="1"/>
          </p:cNvCxnSpPr>
          <p:nvPr/>
        </p:nvCxnSpPr>
        <p:spPr>
          <a:xfrm>
            <a:off x="2051720" y="4401108"/>
            <a:ext cx="493204" cy="108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10" idx="1"/>
          </p:cNvCxnSpPr>
          <p:nvPr/>
        </p:nvCxnSpPr>
        <p:spPr>
          <a:xfrm flipV="1">
            <a:off x="4561148" y="4869160"/>
            <a:ext cx="442899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3"/>
            <a:endCxn id="11" idx="1"/>
          </p:cNvCxnSpPr>
          <p:nvPr/>
        </p:nvCxnSpPr>
        <p:spPr>
          <a:xfrm>
            <a:off x="4561148" y="5481228"/>
            <a:ext cx="442900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6" idx="3"/>
            <a:endCxn id="8" idx="1"/>
          </p:cNvCxnSpPr>
          <p:nvPr/>
        </p:nvCxnSpPr>
        <p:spPr>
          <a:xfrm flipV="1">
            <a:off x="4561148" y="2724133"/>
            <a:ext cx="442900" cy="614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6" idx="3"/>
            <a:endCxn id="9" idx="1"/>
          </p:cNvCxnSpPr>
          <p:nvPr/>
        </p:nvCxnSpPr>
        <p:spPr>
          <a:xfrm>
            <a:off x="4561148" y="3338787"/>
            <a:ext cx="442900" cy="611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9" idx="3"/>
            <a:endCxn id="12" idx="1"/>
          </p:cNvCxnSpPr>
          <p:nvPr/>
        </p:nvCxnSpPr>
        <p:spPr>
          <a:xfrm>
            <a:off x="6948265" y="3949942"/>
            <a:ext cx="576063" cy="4511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3"/>
            <a:endCxn id="12" idx="1"/>
          </p:cNvCxnSpPr>
          <p:nvPr/>
        </p:nvCxnSpPr>
        <p:spPr>
          <a:xfrm flipV="1">
            <a:off x="6948264" y="4401108"/>
            <a:ext cx="576064" cy="4680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www.mdpi.com/polymers/polymers-02-00003/article_deploy/html/images/polymers-02-00003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1" y="1556792"/>
            <a:ext cx="8793977" cy="47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Преимущества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88840"/>
            <a:ext cx="8928992" cy="475252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Позволяет легко обрабатывать очень большие деформации;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Поверхности и границы разделов легко отслеживаются;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Метод может быть применён для моделирования других конечных систем;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На основе теоретических формул сравнительно легко пишется и модифицируется программный код для 3</a:t>
            </a:r>
            <a:r>
              <a:rPr lang="en-US" sz="3000" dirty="0" smtClean="0">
                <a:solidFill>
                  <a:srgbClr val="FFFF00"/>
                </a:solidFill>
              </a:rPr>
              <a:t>D </a:t>
            </a:r>
            <a:r>
              <a:rPr lang="ru-RU" sz="3000" dirty="0" smtClean="0">
                <a:solidFill>
                  <a:srgbClr val="FFFF00"/>
                </a:solidFill>
              </a:rPr>
              <a:t>моделей…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229600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Применение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16832"/>
            <a:ext cx="8928992" cy="482453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жидкостей;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газов;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твёрдых тел;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плазмы;</a:t>
            </a:r>
          </a:p>
          <a:p>
            <a:pPr marL="514350" indent="-514350">
              <a:buAutoNum type="arabicPeriod"/>
            </a:pPr>
            <a:r>
              <a:rPr lang="ru-RU" sz="3000" dirty="0" err="1" smtClean="0">
                <a:solidFill>
                  <a:srgbClr val="FFFF00"/>
                </a:solidFill>
              </a:rPr>
              <a:t>Био</a:t>
            </a:r>
            <a:r>
              <a:rPr lang="ru-RU" sz="3000" dirty="0" smtClean="0">
                <a:solidFill>
                  <a:srgbClr val="FFFF00"/>
                </a:solidFill>
              </a:rPr>
              <a:t>- и </a:t>
            </a:r>
            <a:r>
              <a:rPr lang="ru-RU" sz="3000" dirty="0" err="1" smtClean="0">
                <a:solidFill>
                  <a:srgbClr val="FFFF00"/>
                </a:solidFill>
              </a:rPr>
              <a:t>наноинженерия</a:t>
            </a:r>
            <a:r>
              <a:rPr lang="ru-RU" sz="3000" dirty="0" smtClean="0">
                <a:solidFill>
                  <a:srgbClr val="FFFF00"/>
                </a:solidFill>
              </a:rPr>
              <a:t> (моделирование движения жидкостей в организме…);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Астрофизика (моделирование формирования галактик, звёзд, моделирование столкновений звёзд, сверхновых, падений метеоритов…)</a:t>
            </a: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856984" cy="1008112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Примерная история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5" y="2996952"/>
            <a:ext cx="8723988" cy="234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6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796950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Основная формула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&gt;=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(|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nary>
                      <m:d>
                        <m:dPr>
                          <m:begChr m:val="|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kitware.com/main/wp-content/uploads/2019/07/SPHKern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1916832"/>
            <a:ext cx="5452925" cy="38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84431" y="4052079"/>
            <a:ext cx="41264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FF00"/>
                </a:solidFill>
              </a:rPr>
              <a:t>Очевидное следствие: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Главные характеристики функции ядра:</a:t>
                </a: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1.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solidFill>
                          <a:srgbClr val="FFFF00"/>
                        </a:solidFill>
                        <a:latin typeface="Cambria Math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(|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nary>
                    <m:d>
                      <m:dPr>
                        <m:begChr m:val="|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;</a:t>
                </a:r>
              </a:p>
              <a:p>
                <a:pPr marL="0" indent="0">
                  <a:buNone/>
                </a:pPr>
                <a:r>
                  <a:rPr lang="en-US" sz="3000" dirty="0" smtClean="0">
                    <a:solidFill>
                      <a:srgbClr val="FFFF00"/>
                    </a:solidFill>
                  </a:rPr>
                  <a:t>2.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≤</m:t>
                    </m:r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, то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≥0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,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и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наче -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ru-RU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;</a:t>
                </a:r>
                <a:r>
                  <a:rPr lang="en-US" sz="3000" dirty="0">
                    <a:solidFill>
                      <a:srgbClr val="FFFF00"/>
                    </a:solidFill>
                  </a:rPr>
                  <a:t>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i="0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  <a:blipFill rotWithShape="1">
                <a:blip r:embed="rId3"/>
                <a:stretch>
                  <a:fillRect l="-1639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Один из вариантов задания функции ядра – кубический сплайн, задающийся нижеописанным образом.</a:t>
                </a:r>
              </a:p>
              <a:p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 для функции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кубический сплайн имеет вид: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blipFill rotWithShape="1">
                <a:blip r:embed="rId4"/>
                <a:stretch>
                  <a:fillRect l="-1653" t="-2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бычная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1084</Words>
  <Application>Microsoft Office PowerPoint</Application>
  <PresentationFormat>Экран (4:3)</PresentationFormat>
  <Paragraphs>73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Гидродинамика сглаженных частиц  (Smoothed Particle Hydrodynamics)</vt:lpstr>
      <vt:lpstr>Терминология</vt:lpstr>
      <vt:lpstr>Методы моделирования жидкостей</vt:lpstr>
      <vt:lpstr>Презентация PowerPoint</vt:lpstr>
      <vt:lpstr>Преимущества SPH</vt:lpstr>
      <vt:lpstr>Применение</vt:lpstr>
      <vt:lpstr>Примерная история SPH</vt:lpstr>
      <vt:lpstr>Основная формула SPH</vt:lpstr>
      <vt:lpstr>Функция ядра (Kernel function)</vt:lpstr>
      <vt:lpstr>Функция ядра (Kernel function)</vt:lpstr>
      <vt:lpstr>Функция ядра (Kernel function)</vt:lpstr>
      <vt:lpstr>SPH-уравнения</vt:lpstr>
      <vt:lpstr>SPH-уравнения</vt:lpstr>
      <vt:lpstr>Модифицированные уравнения SPH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Smoothed Particle Hydro</dc:title>
  <dc:creator>Cheloveche _</dc:creator>
  <cp:lastModifiedBy>LSavesTheWorld -</cp:lastModifiedBy>
  <cp:revision>53</cp:revision>
  <dcterms:created xsi:type="dcterms:W3CDTF">2022-12-18T19:47:53Z</dcterms:created>
  <dcterms:modified xsi:type="dcterms:W3CDTF">2023-05-22T16:12:15Z</dcterms:modified>
</cp:coreProperties>
</file>